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119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324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839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2999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656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3180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9136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402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7835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354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5326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8619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53044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951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473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315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84027-BB45-48C4-9088-22819FFC0B25}" type="datetimeFigureOut">
              <a:rPr lang="ru-RU" smtClean="0"/>
              <a:t>03.02.2021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91B3350D-07C6-49A1-86A0-9DA5AAA78C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142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4F4F95-63DE-41B4-A18B-71EA8DFF07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146303"/>
            <a:ext cx="8240437" cy="6336794"/>
          </a:xfrm>
        </p:spPr>
        <p:txBody>
          <a:bodyPr/>
          <a:lstStyle/>
          <a:p>
            <a:endParaRPr lang="ru-RU" sz="9600" dirty="0">
              <a:latin typeface="Century Schoolbook" panose="020406040505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C96657-4207-45D8-A299-5CBEEE284D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V="1">
            <a:off x="1507067" y="6711694"/>
            <a:ext cx="7766936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B22336-9FD1-4DE2-9F53-39973327F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682" y="374903"/>
            <a:ext cx="7120406" cy="6124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5043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77B883-4C71-4BF3-9AF1-27C2E6442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012182-CCB2-4E9D-9EEE-6DB19B2A66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09600"/>
            <a:ext cx="8596668" cy="58734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Shop and shopping</a:t>
            </a:r>
            <a:endParaRPr lang="ru-RU" sz="96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827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DD799-8040-453E-ABFB-ADEEE6BF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4916542-9FA9-4F0E-8425-738C3C8A60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09600"/>
            <a:ext cx="8596668" cy="6175247"/>
          </a:xfrm>
        </p:spPr>
        <p:txBody>
          <a:bodyPr>
            <a:normAutofit/>
          </a:bodyPr>
          <a:lstStyle/>
          <a:p>
            <a:pPr marL="82296" indent="0" algn="r"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«The quickest way to know a woman is to go shopping with her. » </a:t>
            </a:r>
          </a:p>
          <a:p>
            <a:pPr marL="82296" indent="0" algn="r"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Marcelene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Cox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 marL="82296" indent="0" algn="r"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 marL="82296" indent="0" algn="r">
              <a:buNone/>
            </a:pP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«Самый быстрый способ узнать женщину — это пойти с ней по магазинам.» 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  <a:p>
            <a:pPr marL="82296" indent="0" algn="r">
              <a:buNone/>
            </a:pPr>
            <a:r>
              <a:rPr lang="ru-RU" sz="4000" dirty="0" err="1">
                <a:latin typeface="Times New Roman" pitchFamily="18" charset="0"/>
                <a:cs typeface="Times New Roman" pitchFamily="18" charset="0"/>
              </a:rPr>
              <a:t>Марселин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Кокс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657600" lvl="8" indent="0">
              <a:buNone/>
            </a:pPr>
            <a:endParaRPr lang="ru-RU" sz="4400" dirty="0">
              <a:latin typeface="Century Schoolbook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0675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88EF39-9B85-49D0-B62C-8490152459D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338" t="3441" r="5001" b="5201"/>
          <a:stretch/>
        </p:blipFill>
        <p:spPr>
          <a:xfrm>
            <a:off x="841249" y="297180"/>
            <a:ext cx="8293608" cy="6263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75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788A70-F65A-4130-ABBC-B1436AA79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4568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Discuss the proverbs</a:t>
            </a:r>
            <a:endParaRPr lang="ru-RU" sz="4400" dirty="0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183629D2-1E86-4D97-A5A6-1A8A1CF7B5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2174718"/>
              </p:ext>
            </p:extLst>
          </p:nvPr>
        </p:nvGraphicFramePr>
        <p:xfrm>
          <a:off x="677862" y="1463040"/>
          <a:ext cx="9517698" cy="54169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8849">
                  <a:extLst>
                    <a:ext uri="{9D8B030D-6E8A-4147-A177-3AD203B41FA5}">
                      <a16:colId xmlns:a16="http://schemas.microsoft.com/office/drawing/2014/main" val="3622099558"/>
                    </a:ext>
                  </a:extLst>
                </a:gridCol>
                <a:gridCol w="4758849">
                  <a:extLst>
                    <a:ext uri="{9D8B030D-6E8A-4147-A177-3AD203B41FA5}">
                      <a16:colId xmlns:a16="http://schemas.microsoft.com/office/drawing/2014/main" val="62492257"/>
                    </a:ext>
                  </a:extLst>
                </a:gridCol>
              </a:tblGrid>
              <a:tr h="1011327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Never buy a pig in a poke.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Чем больше имеешь, тем больше хочется.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007235"/>
                  </a:ext>
                </a:extLst>
              </a:tr>
              <a:tr h="1011327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Waste not, want not.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Никогда не трать деньги, пока их не заимел.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6966"/>
                  </a:ext>
                </a:extLst>
              </a:tr>
              <a:tr h="1011327">
                <a:tc>
                  <a:txBody>
                    <a:bodyPr/>
                    <a:lstStyle/>
                    <a:p>
                      <a:r>
                        <a:rPr lang="en-US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more you have, the more you want.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Никогда не покупай свинью в мешке.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030057"/>
                  </a:ext>
                </a:extLst>
              </a:tr>
              <a:tr h="1011327">
                <a:tc>
                  <a:txBody>
                    <a:bodyPr/>
                    <a:lstStyle/>
                    <a:p>
                      <a:r>
                        <a:rPr lang="en-US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The worth of a thing is best known by the want of it.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Умеришь расходы – не будешь нуждаться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94172"/>
                  </a:ext>
                </a:extLst>
              </a:tr>
              <a:tr h="1011327">
                <a:tc>
                  <a:txBody>
                    <a:bodyPr/>
                    <a:lstStyle/>
                    <a:p>
                      <a:r>
                        <a:rPr lang="en-US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Never spend your money before you have it.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Ценность вещи познается тогда, когда она нужна, а ее нет.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702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9854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0120CD0-956B-4CE3-9E10-F6ECB33480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2008204"/>
              </p:ext>
            </p:extLst>
          </p:nvPr>
        </p:nvGraphicFramePr>
        <p:xfrm>
          <a:off x="356616" y="234741"/>
          <a:ext cx="9372599" cy="6201576"/>
        </p:xfrm>
        <a:graphic>
          <a:graphicData uri="http://schemas.openxmlformats.org/drawingml/2006/table">
            <a:tbl>
              <a:tblPr firstRow="1" firstCol="1" bandRow="1"/>
              <a:tblGrid>
                <a:gridCol w="3392424">
                  <a:extLst>
                    <a:ext uri="{9D8B030D-6E8A-4147-A177-3AD203B41FA5}">
                      <a16:colId xmlns:a16="http://schemas.microsoft.com/office/drawing/2014/main" val="1633497728"/>
                    </a:ext>
                  </a:extLst>
                </a:gridCol>
                <a:gridCol w="5980175">
                  <a:extLst>
                    <a:ext uri="{9D8B030D-6E8A-4147-A177-3AD203B41FA5}">
                      <a16:colId xmlns:a16="http://schemas.microsoft.com/office/drawing/2014/main" val="2309810502"/>
                    </a:ext>
                  </a:extLst>
                </a:gridCol>
              </a:tblGrid>
              <a:tr h="89056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a. shopping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There is … department in this shop where you can buy perfume.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8288215"/>
                  </a:ext>
                </a:extLst>
              </a:tr>
              <a:tr h="5724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b.  cosmetic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You can come to the …and choose your purchase.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6355203"/>
                  </a:ext>
                </a:extLst>
              </a:tr>
              <a:tr h="430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c. things for sale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 In our greengrocer’s you can buy… vegetables.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1133255"/>
                  </a:ext>
                </a:extLst>
              </a:tr>
              <a:tr h="430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d. basket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4. You pay money to the…  .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2554882"/>
                  </a:ext>
                </a:extLst>
              </a:tr>
              <a:tr h="430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e. clothes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 You can … food and put it into the …      .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5421365"/>
                  </a:ext>
                </a:extLst>
              </a:tr>
              <a:tr h="430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f. counter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6. She does the … in their family.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3960383"/>
                  </a:ext>
                </a:extLst>
              </a:tr>
              <a:tr h="430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g. in fashion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 I enjoy going shopping for new …  .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638912"/>
                  </a:ext>
                </a:extLst>
              </a:tr>
              <a:tr h="430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h. ready-weighed and packed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 They spend quite a lot of </a:t>
                      </a:r>
                      <a:r>
                        <a:rPr lang="en-US" sz="2000" dirty="0" err="1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maney</a:t>
                      </a: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on …  .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218164"/>
                  </a:ext>
                </a:extLst>
              </a:tr>
              <a:tr h="430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 err="1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select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 I don’t feel … in these shoes.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410762"/>
                  </a:ext>
                </a:extLst>
              </a:tr>
              <a:tr h="430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j. cashier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 I always try to be …   .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2349585"/>
                  </a:ext>
                </a:extLst>
              </a:tr>
              <a:tr h="430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k. food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729967"/>
                  </a:ext>
                </a:extLst>
              </a:tr>
              <a:tr h="430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l. comfortable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3356685"/>
                  </a:ext>
                </a:extLst>
              </a:tr>
              <a:tr h="430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m. quality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dirty="0">
                          <a:solidFill>
                            <a:srgbClr val="00000A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963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6503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BE9C92F-2FF6-45D6-8710-4E7F479B2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4282" y="937308"/>
            <a:ext cx="13439120" cy="737666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Рисунок 8" descr="https://ds04.infourok.ru/uploads/ex/135e/000bfa3d-87c81716/img2.jpg">
            <a:extLst>
              <a:ext uri="{FF2B5EF4-FFF2-40B4-BE49-F238E27FC236}">
                <a16:creationId xmlns:a16="http://schemas.microsoft.com/office/drawing/2014/main" id="{FBDA486E-8173-4035-8D43-1D3C2CD0D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10" y="769921"/>
            <a:ext cx="7951461" cy="5561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2246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015A150F-E165-4290-BAA8-F39C1FD4AE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7759377"/>
              </p:ext>
            </p:extLst>
          </p:nvPr>
        </p:nvGraphicFramePr>
        <p:xfrm>
          <a:off x="576072" y="228600"/>
          <a:ext cx="8596312" cy="65288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96312">
                  <a:extLst>
                    <a:ext uri="{9D8B030D-6E8A-4147-A177-3AD203B41FA5}">
                      <a16:colId xmlns:a16="http://schemas.microsoft.com/office/drawing/2014/main" val="3231912516"/>
                    </a:ext>
                  </a:extLst>
                </a:gridCol>
              </a:tblGrid>
              <a:tr h="6528816">
                <a:tc>
                  <a:txBody>
                    <a:bodyPr/>
                    <a:lstStyle/>
                    <a:p>
                      <a:pPr marL="0" lvl="0" indent="0" algn="l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 I (to work) in a bank.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 He (to live) in Moscow.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Anna (to have) a shower every day.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 I (to like) flowers.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 They (to go) at work by bus.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 Tom (to play) the piano.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 Cats (to drink) milk.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lvl="0" indent="0" algn="l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None/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 She (to get up) early.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28600" lvl="0" indent="-228600" algn="l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 startAt="9"/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 (to love) you.</a:t>
                      </a:r>
                    </a:p>
                    <a:p>
                      <a:pPr marL="228600" lvl="0" indent="-228600" algn="l" fontAlgn="base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+mj-lt"/>
                        <a:buAutoNum type="arabicPeriod" startAt="9"/>
                        <a:tabLst>
                          <a:tab pos="457200" algn="l"/>
                        </a:tabLst>
                      </a:pPr>
                      <a:r>
                        <a:rPr lang="en-US" sz="28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Kristina and Mike (to study) English.</a:t>
                      </a:r>
                      <a:endParaRPr lang="ru-RU" sz="2800" dirty="0">
                        <a:solidFill>
                          <a:srgbClr val="00000A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2363927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10574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3">
            <a:extLst>
              <a:ext uri="{FF2B5EF4-FFF2-40B4-BE49-F238E27FC236}">
                <a16:creationId xmlns:a16="http://schemas.microsoft.com/office/drawing/2014/main" id="{EE8C2B86-BC5A-4197-8AE8-931A9F200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95" t="14706" r="28922" b="11150"/>
          <a:stretch>
            <a:fillRect/>
          </a:stretch>
        </p:blipFill>
        <p:spPr bwMode="auto">
          <a:xfrm>
            <a:off x="384048" y="118872"/>
            <a:ext cx="8723375" cy="6675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5166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49C776A-A455-4778-9873-5917B618D1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9780167"/>
              </p:ext>
            </p:extLst>
          </p:nvPr>
        </p:nvGraphicFramePr>
        <p:xfrm>
          <a:off x="438912" y="201168"/>
          <a:ext cx="9034276" cy="64099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2950">
                  <a:extLst>
                    <a:ext uri="{9D8B030D-6E8A-4147-A177-3AD203B41FA5}">
                      <a16:colId xmlns:a16="http://schemas.microsoft.com/office/drawing/2014/main" val="227860341"/>
                    </a:ext>
                  </a:extLst>
                </a:gridCol>
                <a:gridCol w="902950">
                  <a:extLst>
                    <a:ext uri="{9D8B030D-6E8A-4147-A177-3AD203B41FA5}">
                      <a16:colId xmlns:a16="http://schemas.microsoft.com/office/drawing/2014/main" val="3866679486"/>
                    </a:ext>
                  </a:extLst>
                </a:gridCol>
                <a:gridCol w="902950">
                  <a:extLst>
                    <a:ext uri="{9D8B030D-6E8A-4147-A177-3AD203B41FA5}">
                      <a16:colId xmlns:a16="http://schemas.microsoft.com/office/drawing/2014/main" val="4074014471"/>
                    </a:ext>
                  </a:extLst>
                </a:gridCol>
                <a:gridCol w="902950">
                  <a:extLst>
                    <a:ext uri="{9D8B030D-6E8A-4147-A177-3AD203B41FA5}">
                      <a16:colId xmlns:a16="http://schemas.microsoft.com/office/drawing/2014/main" val="2276071442"/>
                    </a:ext>
                  </a:extLst>
                </a:gridCol>
                <a:gridCol w="902950">
                  <a:extLst>
                    <a:ext uri="{9D8B030D-6E8A-4147-A177-3AD203B41FA5}">
                      <a16:colId xmlns:a16="http://schemas.microsoft.com/office/drawing/2014/main" val="1416130589"/>
                    </a:ext>
                  </a:extLst>
                </a:gridCol>
                <a:gridCol w="902950">
                  <a:extLst>
                    <a:ext uri="{9D8B030D-6E8A-4147-A177-3AD203B41FA5}">
                      <a16:colId xmlns:a16="http://schemas.microsoft.com/office/drawing/2014/main" val="2342516353"/>
                    </a:ext>
                  </a:extLst>
                </a:gridCol>
                <a:gridCol w="904144">
                  <a:extLst>
                    <a:ext uri="{9D8B030D-6E8A-4147-A177-3AD203B41FA5}">
                      <a16:colId xmlns:a16="http://schemas.microsoft.com/office/drawing/2014/main" val="422738319"/>
                    </a:ext>
                  </a:extLst>
                </a:gridCol>
                <a:gridCol w="904144">
                  <a:extLst>
                    <a:ext uri="{9D8B030D-6E8A-4147-A177-3AD203B41FA5}">
                      <a16:colId xmlns:a16="http://schemas.microsoft.com/office/drawing/2014/main" val="1027259084"/>
                    </a:ext>
                  </a:extLst>
                </a:gridCol>
                <a:gridCol w="904144">
                  <a:extLst>
                    <a:ext uri="{9D8B030D-6E8A-4147-A177-3AD203B41FA5}">
                      <a16:colId xmlns:a16="http://schemas.microsoft.com/office/drawing/2014/main" val="922837508"/>
                    </a:ext>
                  </a:extLst>
                </a:gridCol>
                <a:gridCol w="904144">
                  <a:extLst>
                    <a:ext uri="{9D8B030D-6E8A-4147-A177-3AD203B41FA5}">
                      <a16:colId xmlns:a16="http://schemas.microsoft.com/office/drawing/2014/main" val="45798706"/>
                    </a:ext>
                  </a:extLst>
                </a:gridCol>
              </a:tblGrid>
              <a:tr h="529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effectLst/>
                        </a:rPr>
                        <a:t>d</a:t>
                      </a:r>
                      <a:endParaRPr lang="ru-RU" sz="2000" b="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a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i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r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y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y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m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p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r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u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83118186"/>
                  </a:ext>
                </a:extLst>
              </a:tr>
              <a:tr h="529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q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effectLst/>
                        </a:rPr>
                        <a:t>k</a:t>
                      </a:r>
                      <a:endParaRPr lang="ru-RU" sz="2000" b="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w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x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b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j 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f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o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o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d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8503324"/>
                  </a:ext>
                </a:extLst>
              </a:tr>
              <a:tr h="529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w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u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s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e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u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h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n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q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f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m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06903148"/>
                  </a:ext>
                </a:extLst>
              </a:tr>
              <a:tr h="529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d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l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s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d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t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n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e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a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v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g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1071401"/>
                  </a:ext>
                </a:extLst>
              </a:tr>
              <a:tr h="529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f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o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h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c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c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u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y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z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t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r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9177406"/>
                  </a:ext>
                </a:extLst>
              </a:tr>
              <a:tr h="529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c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l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o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t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h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e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s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w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g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o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2517746"/>
                  </a:ext>
                </a:extLst>
              </a:tr>
              <a:tr h="529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t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q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p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r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e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j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i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s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b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c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35959360"/>
                  </a:ext>
                </a:extLst>
              </a:tr>
              <a:tr h="529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t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s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p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f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r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m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k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x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y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e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32237088"/>
                  </a:ext>
                </a:extLst>
              </a:tr>
              <a:tr h="529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o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z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i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v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s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i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o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d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h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r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6095971"/>
                  </a:ext>
                </a:extLst>
              </a:tr>
              <a:tr h="529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y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q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n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t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b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a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k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e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r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s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8583714"/>
                  </a:ext>
                </a:extLst>
              </a:tr>
              <a:tr h="11152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s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a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g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g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b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s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h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o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>
                          <a:effectLst/>
                        </a:rPr>
                        <a:t>p</a:t>
                      </a:r>
                      <a:endParaRPr lang="ru-RU" sz="2000" b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2000" b="0" dirty="0">
                          <a:effectLst/>
                        </a:rPr>
                        <a:t>u</a:t>
                      </a:r>
                      <a:endParaRPr lang="ru-RU" sz="2000" b="0" dirty="0">
                        <a:solidFill>
                          <a:srgbClr val="00000A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0112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9975151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79</TotalTime>
  <Words>503</Words>
  <Application>Microsoft Office PowerPoint</Application>
  <PresentationFormat>Широкоэкранный</PresentationFormat>
  <Paragraphs>163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Century Schoolbook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Discuss the proverbs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Shop and Shopping</dc:title>
  <dc:creator>Teacher45</dc:creator>
  <cp:lastModifiedBy>Teacher45</cp:lastModifiedBy>
  <cp:revision>7</cp:revision>
  <dcterms:created xsi:type="dcterms:W3CDTF">2021-02-03T05:56:57Z</dcterms:created>
  <dcterms:modified xsi:type="dcterms:W3CDTF">2021-02-03T07:22:46Z</dcterms:modified>
</cp:coreProperties>
</file>